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1328" r:id="rId3"/>
    <p:sldId id="350" r:id="rId4"/>
    <p:sldId id="1280" r:id="rId5"/>
    <p:sldId id="1322" r:id="rId6"/>
    <p:sldId id="1323" r:id="rId7"/>
    <p:sldId id="1286" r:id="rId8"/>
    <p:sldId id="1318" r:id="rId9"/>
    <p:sldId id="1330" r:id="rId10"/>
    <p:sldId id="1331" r:id="rId11"/>
    <p:sldId id="1332" r:id="rId12"/>
    <p:sldId id="1333" r:id="rId13"/>
    <p:sldId id="1334" r:id="rId14"/>
    <p:sldId id="1335" r:id="rId15"/>
    <p:sldId id="1347" r:id="rId16"/>
    <p:sldId id="1336" r:id="rId17"/>
    <p:sldId id="1337" r:id="rId18"/>
    <p:sldId id="1343" r:id="rId19"/>
    <p:sldId id="1341" r:id="rId20"/>
    <p:sldId id="1340" r:id="rId21"/>
    <p:sldId id="1339" r:id="rId22"/>
    <p:sldId id="1338" r:id="rId23"/>
    <p:sldId id="1342" r:id="rId24"/>
    <p:sldId id="1316" r:id="rId25"/>
    <p:sldId id="1312" r:id="rId26"/>
    <p:sldId id="1299" r:id="rId27"/>
    <p:sldId id="1313" r:id="rId28"/>
    <p:sldId id="1314" r:id="rId29"/>
    <p:sldId id="1315" r:id="rId30"/>
    <p:sldId id="1319" r:id="rId31"/>
    <p:sldId id="1320" r:id="rId32"/>
    <p:sldId id="1344" r:id="rId33"/>
    <p:sldId id="1345" r:id="rId34"/>
    <p:sldId id="1346" r:id="rId35"/>
    <p:sldId id="1303" r:id="rId36"/>
    <p:sldId id="1325" r:id="rId37"/>
    <p:sldId id="1305" r:id="rId38"/>
    <p:sldId id="1306" r:id="rId39"/>
    <p:sldId id="1326" r:id="rId40"/>
    <p:sldId id="1287" r:id="rId41"/>
    <p:sldId id="1296" r:id="rId42"/>
    <p:sldId id="1297" r:id="rId43"/>
    <p:sldId id="1298" r:id="rId44"/>
    <p:sldId id="1300" r:id="rId45"/>
    <p:sldId id="277" r:id="rId46"/>
    <p:sldId id="278" r:id="rId47"/>
    <p:sldId id="1301" r:id="rId48"/>
    <p:sldId id="1302" r:id="rId49"/>
    <p:sldId id="986" r:id="rId50"/>
    <p:sldId id="311" r:id="rId51"/>
    <p:sldId id="312" r:id="rId52"/>
    <p:sldId id="313" r:id="rId53"/>
    <p:sldId id="993" r:id="rId54"/>
    <p:sldId id="994" r:id="rId55"/>
    <p:sldId id="321" r:id="rId56"/>
    <p:sldId id="984" r:id="rId57"/>
    <p:sldId id="1348" r:id="rId58"/>
    <p:sldId id="987" r:id="rId59"/>
    <p:sldId id="985" r:id="rId60"/>
    <p:sldId id="1006" r:id="rId61"/>
    <p:sldId id="1003" r:id="rId62"/>
    <p:sldId id="1022" r:id="rId63"/>
    <p:sldId id="10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76"/>
    <p:restoredTop sz="82865"/>
  </p:normalViewPr>
  <p:slideViewPr>
    <p:cSldViewPr snapToGrid="0" snapToObjects="1">
      <p:cViewPr varScale="1">
        <p:scale>
          <a:sx n="129" d="100"/>
          <a:sy n="129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welfare program in Columbia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Kernel_(image_processing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Kernel_(image_processing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22</a:t>
            </a:r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 hierarchically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39240"/>
              </p:ext>
            </p:extLst>
          </p:nvPr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2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638AC7-443E-E44D-B8CC-BBEE159A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920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7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9063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214026" y="2777434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/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0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29030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74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/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blipFill>
                <a:blip r:embed="rId4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81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13325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4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52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1CF84-64C5-B645-ABD3-9D88015B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28" y="1914237"/>
            <a:ext cx="1149455" cy="1004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BF2D9-B084-1841-ABFC-45B08BAF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24" y="1868894"/>
            <a:ext cx="1285218" cy="1123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BE06F-FF83-414A-B5F5-205D3DF4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3042795"/>
            <a:ext cx="1285218" cy="112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6AC00-7B4F-2947-8487-3EFC04828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4216696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F5FD6-2292-144E-8764-42F029EA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5384113"/>
            <a:ext cx="1285218" cy="112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19604-9898-A744-A118-BE656A899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83" y="4222150"/>
            <a:ext cx="1285218" cy="1123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4B75-85A0-AA2D-AF09-8CECF7015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65" y="4420933"/>
            <a:ext cx="1285218" cy="11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3D47B-0DB4-DA4C-A97D-8BDF7E172E4A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7089E-7FED-A94A-AD30-EFCDC9F5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4873739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D4E10-43C3-7140-8B95-D22294DA5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4765224"/>
            <a:ext cx="1481739" cy="129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2C120-3A4C-DE4F-9556-B396878E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A7E88-2134-F541-B648-1E771F30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3548627"/>
            <a:ext cx="1285218" cy="1123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6965-8664-094F-8173-9DF7EFDC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3440112"/>
            <a:ext cx="1481739" cy="12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April 26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8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D3860-C87C-F141-B7AA-060665B9D232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345B7-2FEB-B341-96E1-D92276F0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526-7B74-FE40-B1F0-C9F10F06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EC68-B467-2749-85A1-63B0E941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40730" cy="4351338"/>
          </a:xfrm>
        </p:spPr>
        <p:txBody>
          <a:bodyPr/>
          <a:lstStyle/>
          <a:p>
            <a:r>
              <a:rPr lang="en-US" dirty="0"/>
              <a:t>Convolutions can be represented by a network structure</a:t>
            </a:r>
          </a:p>
          <a:p>
            <a:pPr lvl="1"/>
            <a:r>
              <a:rPr lang="en-US" dirty="0"/>
              <a:t>Nodes in the previous layer are only connected to “adjacent” nodes in the next layer.</a:t>
            </a:r>
          </a:p>
          <a:p>
            <a:pPr lvl="1"/>
            <a:r>
              <a:rPr lang="en-US" dirty="0"/>
              <a:t>Many of the weights have the same value.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F3F929-A19D-1546-8257-B9DB2B28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64277"/>
              </p:ext>
            </p:extLst>
          </p:nvPr>
        </p:nvGraphicFramePr>
        <p:xfrm>
          <a:off x="1487306" y="3714096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AFD411-5D7A-5C4E-8D8B-5739E15E5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1928"/>
              </p:ext>
            </p:extLst>
          </p:nvPr>
        </p:nvGraphicFramePr>
        <p:xfrm>
          <a:off x="5259928" y="4332802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/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blipFill>
                <a:blip r:embed="rId3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57F8CB-FD8F-5443-B8DE-45485C25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03114"/>
              </p:ext>
            </p:extLst>
          </p:nvPr>
        </p:nvGraphicFramePr>
        <p:xfrm>
          <a:off x="8124856" y="4130526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/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blipFill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EDA40DE-686F-1146-8AC1-064D73688E86}"/>
              </a:ext>
            </a:extLst>
          </p:cNvPr>
          <p:cNvSpPr/>
          <p:nvPr/>
        </p:nvSpPr>
        <p:spPr>
          <a:xfrm>
            <a:off x="1460436" y="3685069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9F61B4-030D-5C4A-9CF1-7F4A7F9B1B44}"/>
              </a:ext>
            </a:extLst>
          </p:cNvPr>
          <p:cNvSpPr/>
          <p:nvPr/>
        </p:nvSpPr>
        <p:spPr>
          <a:xfrm>
            <a:off x="8124856" y="4138431"/>
            <a:ext cx="453879" cy="4668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590A-5CC4-0A40-A22C-6E32B7D2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4960-B1CE-7B46-894F-87970565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808"/>
          </a:xfrm>
        </p:spPr>
        <p:txBody>
          <a:bodyPr>
            <a:normAutofit/>
          </a:bodyPr>
          <a:lstStyle/>
          <a:p>
            <a:r>
              <a:rPr lang="en-US" dirty="0"/>
              <a:t>Commonly used in convolutional neural networks.</a:t>
            </a:r>
            <a:br>
              <a:rPr lang="en-US" sz="1200" dirty="0"/>
            </a:br>
            <a:br>
              <a:rPr lang="en-US" sz="1200" dirty="0"/>
            </a:br>
            <a:r>
              <a:rPr lang="en-US" dirty="0"/>
              <a:t>A subsampling / down-sampling process:</a:t>
            </a:r>
          </a:p>
          <a:p>
            <a:endParaRPr lang="en-US" sz="200" dirty="0"/>
          </a:p>
          <a:p>
            <a:pPr lvl="1"/>
            <a:r>
              <a:rPr lang="en-US" dirty="0"/>
              <a:t>Combines multiple adjacent nodes into a single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Reduce the dimensionality of input. More robust to noise.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9E9E8-3D07-D145-8981-64FB384F5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89813"/>
              </p:ext>
            </p:extLst>
          </p:nvPr>
        </p:nvGraphicFramePr>
        <p:xfrm>
          <a:off x="1831717" y="3549425"/>
          <a:ext cx="2267832" cy="2267832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/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</m:oMath>
                  </m:oMathPara>
                </a14:m>
                <a:endParaRPr lang="en-US" sz="2400" b="0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pooling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blipFill>
                <a:blip r:embed="rId3"/>
                <a:stretch>
                  <a:fillRect l="-15464" r="-4124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3F3D1A7-0EB3-8A40-92A9-551BEE49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78505"/>
              </p:ext>
            </p:extLst>
          </p:nvPr>
        </p:nvGraphicFramePr>
        <p:xfrm>
          <a:off x="6375785" y="3972693"/>
          <a:ext cx="1133916" cy="1133916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</a:t>
            </a:r>
          </a:p>
          <a:p>
            <a:pPr lvl="1"/>
            <a:r>
              <a:rPr lang="en-US" dirty="0"/>
              <a:t>Particularly suitable for computer vision (images)</a:t>
            </a:r>
          </a:p>
          <a:p>
            <a:pPr lvl="1"/>
            <a:r>
              <a:rPr lang="en-US" dirty="0"/>
              <a:t>Go (</a:t>
            </a:r>
            <a:r>
              <a:rPr lang="en-US" dirty="0" err="1"/>
              <a:t>AlphaGo</a:t>
            </a:r>
            <a:r>
              <a:rPr lang="en-US" dirty="0"/>
              <a:t>) is another famous application of 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4280-7EE7-5D43-8C85-E24B72BA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US" dirty="0"/>
              <a:t>Another Example Network Structure </a:t>
            </a:r>
            <a:r>
              <a:rPr lang="en-US" sz="1800" dirty="0">
                <a:solidFill>
                  <a:schemeClr val="accent1"/>
                </a:solidFill>
              </a:rPr>
              <a:t>[Safe to Skip for the Exam]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00D3-0BFE-0842-917A-A831757C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Aim to deal with time-series data, such as natural language processing</a:t>
            </a:r>
          </a:p>
          <a:p>
            <a:pPr lvl="1"/>
            <a:r>
              <a:rPr lang="en-US" dirty="0"/>
              <a:t>Using hidden layers to store temporal information</a:t>
            </a:r>
          </a:p>
          <a:p>
            <a:pPr lvl="1"/>
            <a:r>
              <a:rPr lang="en-US" dirty="0"/>
              <a:t>Allow previous outputs to be used as inputs and keep hidden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887B6-948A-104F-B0B5-8C25FB1BAF87}"/>
              </a:ext>
            </a:extLst>
          </p:cNvPr>
          <p:cNvSpPr txBox="1"/>
          <p:nvPr/>
        </p:nvSpPr>
        <p:spPr>
          <a:xfrm>
            <a:off x="4237463" y="6492875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[Images from Wikipedia]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B6A0B-12F6-5E4A-BB15-6F7D165D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58" y="3620430"/>
            <a:ext cx="1910352" cy="2637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6F8D61-AE3A-654C-8A45-F7B7ECFE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75" y="3590813"/>
            <a:ext cx="6392691" cy="2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704"/>
            <a:ext cx="10515600" cy="2852737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initialization matters in deep learning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Error is nonconvex in NN</a:t>
            </a:r>
          </a:p>
          <a:p>
            <a:pPr marL="342900" indent="-342900">
              <a:buFontTx/>
              <a:buChar char="-"/>
            </a:pPr>
            <a:r>
              <a:rPr lang="en-US" dirty="0"/>
              <a:t>Vanishing/exploding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matters.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different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93944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all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is a bad idea</a:t>
            </a:r>
          </a:p>
          <a:p>
            <a:pPr lvl="1"/>
            <a:r>
              <a:rPr lang="en-US" dirty="0"/>
              <a:t>Q6b of HW1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Hint: Look at the backpropagation formulation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 that might be closer to the optimal</a:t>
            </a:r>
          </a:p>
          <a:p>
            <a:pPr lvl="1"/>
            <a:r>
              <a:rPr lang="en-US" dirty="0"/>
              <a:t>E.g., using autoencoder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/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blipFill>
                <a:blip r:embed="rId2"/>
                <a:stretch>
                  <a:fillRect t="-70000" b="-1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0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0F63D8-5310-A548-BEBB-94586AD8A2B5}"/>
              </a:ext>
            </a:extLst>
          </p:cNvPr>
          <p:cNvSpPr txBox="1"/>
          <p:nvPr/>
        </p:nvSpPr>
        <p:spPr>
          <a:xfrm>
            <a:off x="6650181" y="3203344"/>
            <a:ext cx="161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B2A2DEA-DB26-2542-9980-B45DB9AC81A0}"/>
              </a:ext>
            </a:extLst>
          </p:cNvPr>
          <p:cNvSpPr/>
          <p:nvPr/>
        </p:nvSpPr>
        <p:spPr>
          <a:xfrm>
            <a:off x="4942294" y="2126149"/>
            <a:ext cx="1327497" cy="2959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6591F9-CFB1-6246-8D3A-3A468717374A}"/>
              </a:ext>
            </a:extLst>
          </p:cNvPr>
          <p:cNvSpPr txBox="1"/>
          <p:nvPr/>
        </p:nvSpPr>
        <p:spPr>
          <a:xfrm>
            <a:off x="4771448" y="5444499"/>
            <a:ext cx="68825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hidden layer can be considered as a feature transform.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Can we ensure this transformation contain as much information </a:t>
            </a:r>
            <a:br>
              <a:rPr lang="en-US" sz="2000" dirty="0"/>
            </a:br>
            <a:r>
              <a:rPr lang="en-US" sz="2000" dirty="0"/>
              <a:t>about the original input as possible?</a:t>
            </a:r>
          </a:p>
        </p:txBody>
      </p:sp>
    </p:spTree>
    <p:extLst>
      <p:ext uri="{BB962C8B-B14F-4D97-AF65-F5344CB8AC3E}">
        <p14:creationId xmlns:p14="http://schemas.microsoft.com/office/powerpoint/2010/main" val="36723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/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Minimize error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blipFill>
                <a:blip r:embed="rId15"/>
                <a:stretch>
                  <a:fillRect l="-5054"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C131082-1A1D-3542-B495-D43C0F3B48DC}"/>
              </a:ext>
            </a:extLst>
          </p:cNvPr>
          <p:cNvSpPr/>
          <p:nvPr/>
        </p:nvSpPr>
        <p:spPr>
          <a:xfrm>
            <a:off x="4921515" y="1869116"/>
            <a:ext cx="3519577" cy="4623759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ADA439-D17F-8C49-89DC-D28B1794CDDF}"/>
              </a:ext>
            </a:extLst>
          </p:cNvPr>
          <p:cNvSpPr/>
          <p:nvPr/>
        </p:nvSpPr>
        <p:spPr>
          <a:xfrm>
            <a:off x="2600323" y="1514191"/>
            <a:ext cx="3519577" cy="4623759"/>
          </a:xfrm>
          <a:prstGeom prst="rect">
            <a:avLst/>
          </a:prstGeom>
          <a:solidFill>
            <a:schemeClr val="accent1">
              <a:tint val="65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86A7D8-127B-C140-90CD-BD6A8147E48E}"/>
              </a:ext>
            </a:extLst>
          </p:cNvPr>
          <p:cNvSpPr txBox="1"/>
          <p:nvPr/>
        </p:nvSpPr>
        <p:spPr>
          <a:xfrm>
            <a:off x="3219991" y="619762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1AD769-2E97-0B4F-86C7-2758C144A305}"/>
              </a:ext>
            </a:extLst>
          </p:cNvPr>
          <p:cNvSpPr txBox="1"/>
          <p:nvPr/>
        </p:nvSpPr>
        <p:spPr>
          <a:xfrm>
            <a:off x="5936167" y="647743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30458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5C03-EE53-DA46-807C-9596AB54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Stuffs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E13FC-92C5-2045-9261-868B35D2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4592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 Competition: Generator vs Discriminator</a:t>
            </a:r>
          </a:p>
          <a:p>
            <a:pPr lvl="1"/>
            <a:r>
              <a:rPr lang="en-US" dirty="0"/>
              <a:t>Discriminator wants to correctly classify the images (true images or not)</a:t>
            </a:r>
          </a:p>
          <a:p>
            <a:pPr lvl="1"/>
            <a:r>
              <a:rPr lang="en-US" dirty="0"/>
              <a:t>Generator wants to generate images that discriminator can’t classify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90" y="3343801"/>
            <a:ext cx="8138301" cy="31490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324D8A-40CA-FF4D-B7CC-7E37979B07A3}"/>
              </a:ext>
            </a:extLst>
          </p:cNvPr>
          <p:cNvSpPr/>
          <p:nvPr/>
        </p:nvSpPr>
        <p:spPr>
          <a:xfrm>
            <a:off x="1620644" y="6014224"/>
            <a:ext cx="1806497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98186-D761-4243-815B-97B47D737CA9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73333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49" y="125998"/>
            <a:ext cx="8575702" cy="5748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9556" y="6176963"/>
            <a:ext cx="6404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https://thisPersonDoesNotExist.com/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0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AC0E-C7F7-4140-BB39-AE3BED5D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19DD-9A4B-C64B-B5C4-8354FB6BF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014" y="1825625"/>
            <a:ext cx="76274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Informal intuitions:</a:t>
            </a:r>
          </a:p>
          <a:p>
            <a:pPr lvl="1"/>
            <a:r>
              <a:rPr lang="en-US" dirty="0"/>
              <a:t>Recall that we can treat hidden layers as </a:t>
            </a:r>
            <a:r>
              <a:rPr lang="en-US" dirty="0">
                <a:solidFill>
                  <a:schemeClr val="accent2"/>
                </a:solidFill>
              </a:rPr>
              <a:t>feature transforms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Deep learning is learning </a:t>
            </a:r>
            <a:r>
              <a:rPr lang="en-US" dirty="0">
                <a:solidFill>
                  <a:schemeClr val="accent2"/>
                </a:solidFill>
              </a:rPr>
              <a:t>representation</a:t>
            </a:r>
            <a:r>
              <a:rPr lang="en-US" dirty="0"/>
              <a:t> of data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How to achieve style transfer: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content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style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Compute an image that jointly minimizes the distance from the content image’s content representation and the style image’s style representation</a:t>
            </a:r>
          </a:p>
          <a:p>
            <a:pPr lvl="2">
              <a:lnSpc>
                <a:spcPct val="130000"/>
              </a:lnSpc>
            </a:pPr>
            <a:r>
              <a:rPr lang="en-US" dirty="0">
                <a:hlinkClick r:id="rId2"/>
              </a:rPr>
              <a:t>https://arxiv.org/pdf/1508.06576.pdf</a:t>
            </a:r>
            <a:endParaRPr lang="en-US" dirty="0"/>
          </a:p>
        </p:txBody>
      </p:sp>
      <p:pic>
        <p:nvPicPr>
          <p:cNvPr id="4" name="Picture 3" descr="A picture containing photo, different, showing, colorful&#10;&#10;Description automatically generated">
            <a:extLst>
              <a:ext uri="{FF2B5EF4-FFF2-40B4-BE49-F238E27FC236}">
                <a16:creationId xmlns:a16="http://schemas.microsoft.com/office/drawing/2014/main" id="{28BBA604-F048-4E44-878E-71CAA99F7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7" y="1825625"/>
            <a:ext cx="3765844" cy="4291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841B9-AF83-C24A-A167-302747D1A8C1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1640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0468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C45241-A375-8E4A-9E75-2BBC702D1FC9}"/>
              </a:ext>
            </a:extLst>
          </p:cNvPr>
          <p:cNvSpPr txBox="1"/>
          <p:nvPr/>
        </p:nvSpPr>
        <p:spPr>
          <a:xfrm>
            <a:off x="8504664" y="1427582"/>
            <a:ext cx="22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Feed-forward</a:t>
            </a:r>
            <a:r>
              <a:rPr lang="en-US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Flashback to RBF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1D-8447-534C-8A3C-3C0FE78D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02B64-DEBF-9140-9F33-8D8DD40A0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8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108977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742C-9B90-BF44-998A-7CE89608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2465-6053-1642-93AF-97E8CEC58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recently, people start to call it “performative prediction”</a:t>
            </a:r>
          </a:p>
        </p:txBody>
      </p:sp>
    </p:spTree>
    <p:extLst>
      <p:ext uri="{BB962C8B-B14F-4D97-AF65-F5344CB8AC3E}">
        <p14:creationId xmlns:p14="http://schemas.microsoft.com/office/powerpoint/2010/main" val="3322306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 and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845258" y="2647946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“If a measure becomes the public’s goal, </a:t>
            </a:r>
            <a:br>
              <a:rPr lang="en-US" sz="3600" dirty="0"/>
            </a:br>
            <a:r>
              <a:rPr lang="en-US" sz="36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29350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9" y="4014293"/>
            <a:ext cx="319598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7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B128-C9C0-984C-A750-5C3D116F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8C2-EF3D-7D4B-9FFD-C56E0E0C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3595"/>
          </a:xfrm>
        </p:spPr>
        <p:txBody>
          <a:bodyPr>
            <a:normAutofit/>
          </a:bodyPr>
          <a:lstStyle/>
          <a:p>
            <a:r>
              <a:rPr lang="en-US" dirty="0"/>
              <a:t>Weight-based regularization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Early stopping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Dropout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Adding noises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37768-B40D-204C-81A5-2CE62FF1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53" y="2412865"/>
            <a:ext cx="1723054" cy="131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A2C44-F119-AD4F-85A6-B16C30BE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53" y="3861060"/>
            <a:ext cx="1368653" cy="1455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8E0EF-E1CC-1D43-BB72-ACB03A4B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8" y="3726124"/>
            <a:ext cx="1405950" cy="14550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01C856-9461-C447-BEA7-A62DF86464B0}"/>
              </a:ext>
            </a:extLst>
          </p:cNvPr>
          <p:cNvCxnSpPr>
            <a:cxnSpLocks/>
          </p:cNvCxnSpPr>
          <p:nvPr/>
        </p:nvCxnSpPr>
        <p:spPr>
          <a:xfrm>
            <a:off x="5736683" y="4656726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8F7BDD0-F8DF-6541-94A2-665EB535A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89" y="5580950"/>
            <a:ext cx="1511983" cy="113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5E083-A3DF-8849-9B86-D7FB4F998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14" y="5255038"/>
            <a:ext cx="2017539" cy="15115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672529-156A-7A41-9DBA-C256F8F0A157}"/>
              </a:ext>
            </a:extLst>
          </p:cNvPr>
          <p:cNvCxnSpPr>
            <a:cxnSpLocks/>
          </p:cNvCxnSpPr>
          <p:nvPr/>
        </p:nvCxnSpPr>
        <p:spPr>
          <a:xfrm>
            <a:off x="5736683" y="6199312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2165105" y="3429000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Evaluation vs. Incentive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686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What’s 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manipulation that changes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4318-3F85-4E41-BB61-DF243C2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9E382-D9C1-FB4E-914C-20F6728F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21405"/>
            <a:ext cx="10515600" cy="1168245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 with many layers</a:t>
            </a:r>
          </a:p>
        </p:txBody>
      </p:sp>
    </p:spTree>
    <p:extLst>
      <p:ext uri="{BB962C8B-B14F-4D97-AF65-F5344CB8AC3E}">
        <p14:creationId xmlns:p14="http://schemas.microsoft.com/office/powerpoint/2010/main" val="35168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How do we write a hypothesis in a single-hidden layer NN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sz="2600" dirty="0"/>
                  <a:t>How do we write a linear model with nonlinear transform</a:t>
                </a:r>
                <a:endParaRPr lang="en-US" sz="26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bHide m:val="on"/>
                            <m:supHide m:val="on"/>
                            <m:ctrlPr>
                              <a:rPr lang="is-I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5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</a:t>
                </a:r>
                <a:r>
                  <a:rPr lang="en-US" dirty="0">
                    <a:solidFill>
                      <a:srgbClr val="C00000"/>
                    </a:solidFill>
                  </a:rPr>
                  <a:t>feature transform</a:t>
                </a:r>
                <a:endParaRPr lang="en-US" dirty="0"/>
              </a:p>
              <a:p>
                <a:pPr lvl="1"/>
                <a:r>
                  <a:rPr lang="en-US" dirty="0"/>
                  <a:t>Shallow learning vs. deep 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267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41866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63" y="2709333"/>
            <a:ext cx="3412003" cy="345858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68400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57739</TotalTime>
  <Words>2359</Words>
  <Application>Microsoft Macintosh PowerPoint</Application>
  <PresentationFormat>Widescreen</PresentationFormat>
  <Paragraphs>728</Paragraphs>
  <Slides>63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Networks (NN)</vt:lpstr>
      <vt:lpstr>Forward Propagation and Backpropagation</vt:lpstr>
      <vt:lpstr>Regularizations in Neural Networks</vt:lpstr>
      <vt:lpstr>Today’s Lecture</vt:lpstr>
      <vt:lpstr>Deep Learning</vt:lpstr>
      <vt:lpstr>Single Hidden-Layer Neural Network</vt:lpstr>
      <vt:lpstr>Deep Neural Network</vt:lpstr>
      <vt:lpstr>Convolutional Neural Networks (CNN)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Connection to Neural Networks</vt:lpstr>
      <vt:lpstr>Pooling Layers</vt:lpstr>
      <vt:lpstr>Convolutional Neural Networks (CNN)</vt:lpstr>
      <vt:lpstr>Another Example Network Structure [Safe to Skip for the Exam]</vt:lpstr>
      <vt:lpstr>Some Techniques in Improving Deep Learning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Autoencoders</vt:lpstr>
      <vt:lpstr>Autoencoders</vt:lpstr>
      <vt:lpstr>Autoencoders</vt:lpstr>
      <vt:lpstr>Autoencoder</vt:lpstr>
      <vt:lpstr>Cool Stuffs for Deep Learning</vt:lpstr>
      <vt:lpstr>Generative Adversarial Nets (GAN)</vt:lpstr>
      <vt:lpstr>PowerPoint Presentation</vt:lpstr>
      <vt:lpstr>Style Transfer </vt:lpstr>
      <vt:lpstr>A Quick Flashback to RBF</vt:lpstr>
      <vt:lpstr>RBF Function</vt:lpstr>
      <vt:lpstr>More Discussion on RBF</vt:lpstr>
      <vt:lpstr>More Discussion on RBF</vt:lpstr>
      <vt:lpstr>Machine Learning Life Cycle</vt:lpstr>
      <vt:lpstr>Machine Learning Lifecycle</vt:lpstr>
      <vt:lpstr>Machine Learning Lifecycle</vt:lpstr>
      <vt:lpstr>Machine Learning Lifecycle</vt:lpstr>
      <vt:lpstr>Strategic Classification</vt:lpstr>
      <vt:lpstr>Supervised Learning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Machine Learning Lifecycle</vt:lpstr>
      <vt:lpstr> How to take this interaction between ML algorithms and data-holders into account?</vt:lpstr>
      <vt:lpstr>Game Theoretical Modeling</vt:lpstr>
      <vt:lpstr>More Aspects of Strategic Classification</vt:lpstr>
      <vt:lpstr>Types of Manipulations</vt:lpstr>
      <vt:lpstr>Gaming vs. Improvement</vt:lpstr>
      <vt:lpstr>The Purposes of Decision Rules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5307</cp:revision>
  <cp:lastPrinted>2020-04-16T16:21:56Z</cp:lastPrinted>
  <dcterms:created xsi:type="dcterms:W3CDTF">2017-08-24T15:35:37Z</dcterms:created>
  <dcterms:modified xsi:type="dcterms:W3CDTF">2022-04-28T15:59:10Z</dcterms:modified>
</cp:coreProperties>
</file>